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1.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439" r:id="rId4"/>
    <p:sldId id="440" r:id="rId5"/>
    <p:sldId id="441" r:id="rId6"/>
    <p:sldId id="264"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E1B10B-2A76-4F2E-A58F-2798BD9F8142}">
          <p14:sldIdLst>
            <p14:sldId id="256"/>
            <p14:sldId id="257"/>
            <p14:sldId id="439"/>
            <p14:sldId id="440"/>
            <p14:sldId id="441"/>
          </p14:sldIdLst>
        </p14:section>
        <p14:section name="Untitled Section" id="{034719E0-9609-4B12-8514-095441BDE95D}">
          <p14:sldIdLst>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67318" autoAdjust="0"/>
  </p:normalViewPr>
  <p:slideViewPr>
    <p:cSldViewPr>
      <p:cViewPr varScale="1">
        <p:scale>
          <a:sx n="89" d="100"/>
          <a:sy n="89" d="100"/>
        </p:scale>
        <p:origin x="1262"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316B5C-3393-49F2-A4E4-5BCDB1D1665D}" type="datetimeFigureOut">
              <a:rPr lang="en-US" smtClean="0"/>
              <a:t>8/5/2023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B685C1-2FA6-4576-86BB-7D54E372D013}" type="slidenum">
              <a:rPr lang="en-US" smtClean="0"/>
              <a:t>‹#›</a:t>
            </a:fld>
            <a:endParaRPr lang="en-US"/>
          </a:p>
        </p:txBody>
      </p:sp>
    </p:spTree>
    <p:extLst>
      <p:ext uri="{BB962C8B-B14F-4D97-AF65-F5344CB8AC3E}">
        <p14:creationId xmlns:p14="http://schemas.microsoft.com/office/powerpoint/2010/main" val="2789797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685C1-2FA6-4576-86BB-7D54E372D013}" type="slidenum">
              <a:rPr lang="en-US" smtClean="0"/>
              <a:t>6</a:t>
            </a:fld>
            <a:endParaRPr lang="en-US"/>
          </a:p>
        </p:txBody>
      </p:sp>
    </p:spTree>
    <p:extLst>
      <p:ext uri="{BB962C8B-B14F-4D97-AF65-F5344CB8AC3E}">
        <p14:creationId xmlns:p14="http://schemas.microsoft.com/office/powerpoint/2010/main" val="2692550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F76083-4ABC-4101-8625-AD893A78D53A}" type="datetime1">
              <a:rPr lang="en-US" smtClean="0"/>
              <a:t>8/5/2023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D38041-2469-4196-BC65-0947362E7BB1}" type="datetime1">
              <a:rPr lang="en-US" smtClean="0"/>
              <a:t>8/5/2023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C4E149-0BCE-4972-9FCB-DF29CD13CBDF}" type="datetime1">
              <a:rPr lang="en-US" smtClean="0"/>
              <a:t>8/5/2023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4B4EEA-80B0-4377-9A3E-A2FD5DBFE2E6}" type="datetime1">
              <a:rPr lang="en-US" smtClean="0"/>
              <a:t>8/5/2023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039907-345A-4678-9935-5376BE339C9D}" type="datetime1">
              <a:rPr lang="en-US" smtClean="0"/>
              <a:t>8/5/2023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3B8F74-B8FC-42EF-840E-45605E79ED4F}" type="datetime1">
              <a:rPr lang="en-US" smtClean="0"/>
              <a:t>8/5/2023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5B2A81-7956-42A7-9EDD-04D3E253D902}" type="datetime1">
              <a:rPr lang="en-US" smtClean="0"/>
              <a:t>8/5/2023</a:t>
            </a:fld>
            <a:endParaRPr lang="en-US"/>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6A9D60-2AEF-492D-8218-516BA8510FA7}" type="datetime1">
              <a:rPr lang="en-US" smtClean="0"/>
              <a:t>8/5/2023</a:t>
            </a:fld>
            <a:endParaRPr lang="en-US"/>
          </a:p>
        </p:txBody>
      </p:sp>
      <p:sp>
        <p:nvSpPr>
          <p:cNvPr id="4" name="Footer Placeholder 3"/>
          <p:cNvSpPr>
            <a:spLocks noGrp="1"/>
          </p:cNvSpPr>
          <p:nvPr>
            <p:ph type="ftr" sz="quarter" idx="11"/>
          </p:nvPr>
        </p:nvSpPr>
        <p:spPr/>
        <p:txBody>
          <a:bodyPr/>
          <a:lstStyle/>
          <a:p>
            <a:r>
              <a:rPr lang="en-US" smtClean="0"/>
              <a:t>Mathiazhagan P -Assistant Professor - Computer Application Drsnsrcas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28EF0B-E207-4E8F-81D3-077CDB73C8F3}" type="datetime1">
              <a:rPr lang="en-US" smtClean="0"/>
              <a:t>8/5/2023</a:t>
            </a:fld>
            <a:endParaRPr lang="en-US"/>
          </a:p>
        </p:txBody>
      </p:sp>
      <p:sp>
        <p:nvSpPr>
          <p:cNvPr id="3" name="Footer Placeholder 2"/>
          <p:cNvSpPr>
            <a:spLocks noGrp="1"/>
          </p:cNvSpPr>
          <p:nvPr>
            <p:ph type="ftr" sz="quarter" idx="11"/>
          </p:nvPr>
        </p:nvSpPr>
        <p:spPr/>
        <p:txBody>
          <a:bodyPr/>
          <a:lstStyle/>
          <a:p>
            <a:r>
              <a:rPr lang="en-US" smtClean="0"/>
              <a:t>Mathiazhagan P -Assistant Professor - Computer Application Drsnsrcas</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6ABE6F-687E-402C-97A4-E81B9C6D1CCA}" type="datetime1">
              <a:rPr lang="en-US" smtClean="0"/>
              <a:t>8/5/2023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59B1BB-D3C5-410D-901D-FFB3559BE62C}" type="datetime1">
              <a:rPr lang="en-US" smtClean="0"/>
              <a:t>8/5/2023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8B2FA-6C99-4953-977A-41302DF44371}" type="datetime1">
              <a:rPr lang="en-US" smtClean="0"/>
              <a:t>8/5/2023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Mathiazhagan P -Assistant Professor - Computer Application Drsnsrcas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audio" Target="../media/audio1.wav"/><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3.png"/><Relationship Id="rId5" Type="http://schemas.openxmlformats.org/officeDocument/2006/relationships/audio" Target="../media/audio1.wav"/><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5714999"/>
          </a:xfrm>
        </p:spPr>
        <p:txBody>
          <a:bodyPr/>
          <a:lstStyle/>
          <a:p>
            <a:r>
              <a:rPr lang="en-US" b="1" dirty="0" smtClean="0"/>
              <a:t>Cloud </a:t>
            </a:r>
            <a:r>
              <a:rPr lang="en-US" b="1" dirty="0"/>
              <a:t>Technology Fundaments 21UCA501</a:t>
            </a:r>
            <a:r>
              <a:rPr lang="en-US" b="1" dirty="0" smtClean="0">
                <a:solidFill>
                  <a:srgbClr val="00B050"/>
                </a:solidFill>
              </a:rPr>
              <a:t/>
            </a:r>
            <a:br>
              <a:rPr lang="en-US" b="1" dirty="0" smtClean="0">
                <a:solidFill>
                  <a:srgbClr val="00B050"/>
                </a:solidFill>
              </a:rPr>
            </a:br>
            <a:endParaRPr lang="en-US" b="1" dirty="0">
              <a:solidFill>
                <a:srgbClr val="00B050"/>
              </a:solidFill>
            </a:endParaRPr>
          </a:p>
        </p:txBody>
      </p:sp>
      <p:pic>
        <p:nvPicPr>
          <p:cNvPr id="3" name="Google Shape;15;p13"/>
          <p:cNvPicPr preferRelativeResize="0"/>
          <p:nvPr/>
        </p:nvPicPr>
        <p:blipFill rotWithShape="1">
          <a:blip r:embed="rId2">
            <a:alphaModFix/>
          </a:blip>
          <a:srcRect/>
          <a:stretch/>
        </p:blipFill>
        <p:spPr>
          <a:xfrm>
            <a:off x="457200" y="431118"/>
            <a:ext cx="776790" cy="610630"/>
          </a:xfrm>
          <a:prstGeom prst="rect">
            <a:avLst/>
          </a:prstGeom>
          <a:noFill/>
          <a:ln>
            <a:noFill/>
          </a:ln>
        </p:spPr>
      </p:pic>
      <p:pic>
        <p:nvPicPr>
          <p:cNvPr id="4" name="Picture 3"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653" y="304040"/>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dirty="0" smtClean="0"/>
              <a:t>Monisha S M </a:t>
            </a:r>
            <a:r>
              <a:rPr lang="en-US" dirty="0" smtClean="0"/>
              <a:t>-Assistant Professor </a:t>
            </a:r>
            <a:r>
              <a:rPr lang="en-US" dirty="0" smtClean="0"/>
              <a:t>Computer </a:t>
            </a:r>
            <a:r>
              <a:rPr lang="en-US" dirty="0" smtClean="0"/>
              <a:t>Application </a:t>
            </a:r>
            <a:r>
              <a:rPr lang="en-US" dirty="0" err="1"/>
              <a:t>d</a:t>
            </a:r>
            <a:r>
              <a:rPr lang="en-US" dirty="0" err="1" smtClean="0"/>
              <a:t>rsnsrcas</a:t>
            </a:r>
            <a:endParaRPr lang="en-US" dirty="0"/>
          </a:p>
        </p:txBody>
      </p:sp>
    </p:spTree>
    <p:extLst>
      <p:ext uri="{BB962C8B-B14F-4D97-AF65-F5344CB8AC3E}">
        <p14:creationId xmlns:p14="http://schemas.microsoft.com/office/powerpoint/2010/main" val="2729378767"/>
      </p:ext>
    </p:extLst>
  </p:cSld>
  <p:clrMapOvr>
    <a:masterClrMapping/>
  </p:clrMapOvr>
  <mc:AlternateContent xmlns:mc="http://schemas.openxmlformats.org/markup-compatibility/2006" xmlns:p14="http://schemas.microsoft.com/office/powerpoint/2010/main">
    <mc:Choice Requires="p14">
      <p:transition spd="slow" p14:dur="1500" advTm="18507">
        <p:split orient="vert"/>
      </p:transition>
    </mc:Choice>
    <mc:Fallback xmlns="">
      <p:transition spd="slow" advTm="18507">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b="1" dirty="0" smtClean="0">
                <a:solidFill>
                  <a:srgbClr val="92D050"/>
                </a:solidFill>
              </a:rPr>
              <a:t> </a:t>
            </a:r>
            <a:r>
              <a:rPr lang="en-US" b="1" dirty="0">
                <a:solidFill>
                  <a:srgbClr val="92D050"/>
                </a:solidFill>
              </a:rPr>
              <a:t> </a:t>
            </a:r>
            <a:r>
              <a:rPr lang="en-US" b="1" dirty="0" err="1">
                <a:solidFill>
                  <a:srgbClr val="92D050"/>
                </a:solidFill>
              </a:rPr>
              <a:t>IaaS</a:t>
            </a:r>
            <a:endParaRPr lang="en-US" b="1" dirty="0" smtClean="0">
              <a:solidFill>
                <a:srgbClr val="92D05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4661276"/>
          </a:xfrm>
          <a:prstGeom prst="rect">
            <a:avLst/>
          </a:prstGeom>
        </p:spPr>
        <p:txBody>
          <a:bodyPr wrap="square">
            <a:spAutoFit/>
          </a:bodyPr>
          <a:lstStyle/>
          <a:p>
            <a:pPr algn="just">
              <a:lnSpc>
                <a:spcPct val="150000"/>
              </a:lnSpc>
            </a:pPr>
            <a:r>
              <a:rPr lang="en-US" sz="2000" dirty="0" err="1"/>
              <a:t>Iaas</a:t>
            </a:r>
            <a:r>
              <a:rPr lang="en-US" sz="2000" dirty="0"/>
              <a:t> is also known as </a:t>
            </a:r>
            <a:r>
              <a:rPr lang="en-US" sz="2000" b="1" dirty="0"/>
              <a:t>Hardware as a Service (</a:t>
            </a:r>
            <a:r>
              <a:rPr lang="en-US" sz="2000" b="1" dirty="0" err="1"/>
              <a:t>HaaS</a:t>
            </a:r>
            <a:r>
              <a:rPr lang="en-US" sz="2000" b="1" dirty="0"/>
              <a:t>)</a:t>
            </a:r>
            <a:r>
              <a:rPr lang="en-US" sz="2000" dirty="0"/>
              <a:t>. It is one of the layers of the cloud computing platform. It allows customers to outsource their IT infrastructures such as servers, networking, processing, storage, virtual machines, and other resources. Customers access these resources on the Internet using a pay-as-per use model.</a:t>
            </a:r>
          </a:p>
          <a:p>
            <a:pPr algn="just">
              <a:lnSpc>
                <a:spcPct val="150000"/>
              </a:lnSpc>
            </a:pPr>
            <a:r>
              <a:rPr lang="en-US" sz="2000" dirty="0"/>
              <a:t>In traditional hosting services, IT infrastructure was rented out for a specific period of time, with pre-determined hardware configuration. The client paid for the configuration and time, regardless of the actual use. With the help of the </a:t>
            </a:r>
            <a:r>
              <a:rPr lang="en-US" sz="2000" dirty="0" err="1"/>
              <a:t>IaaS</a:t>
            </a:r>
            <a:r>
              <a:rPr lang="en-US" sz="2000" dirty="0"/>
              <a:t> cloud computing platform layer, clients can dynamically scale the configuration to meet changing requirements and are billed only for the services actually used.</a:t>
            </a:r>
          </a:p>
        </p:txBody>
      </p:sp>
      <p:sp>
        <p:nvSpPr>
          <p:cNvPr id="7" name="Footer Placeholder 6"/>
          <p:cNvSpPr>
            <a:spLocks noGrp="1"/>
          </p:cNvSpPr>
          <p:nvPr>
            <p:ph type="ftr" sz="quarter" idx="11"/>
          </p:nvPr>
        </p:nvSpPr>
        <p:spPr/>
        <p:txBody>
          <a:bodyPr/>
          <a:lstStyle/>
          <a:p>
            <a:r>
              <a:rPr lang="en-US" dirty="0"/>
              <a:t>Monisha S M -Assistant Professor Computer Application </a:t>
            </a:r>
            <a:r>
              <a:rPr lang="en-US" dirty="0" err="1"/>
              <a:t>drsnsrcas</a:t>
            </a:r>
            <a:endParaRPr lang="en-US" dirty="0"/>
          </a:p>
        </p:txBody>
      </p:sp>
    </p:spTree>
    <p:extLst>
      <p:ext uri="{BB962C8B-B14F-4D97-AF65-F5344CB8AC3E}">
        <p14:creationId xmlns:p14="http://schemas.microsoft.com/office/powerpoint/2010/main" val="742823325"/>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b="1" dirty="0" smtClean="0">
                <a:solidFill>
                  <a:srgbClr val="92D050"/>
                </a:solidFill>
              </a:rPr>
              <a:t> </a:t>
            </a:r>
            <a:r>
              <a:rPr lang="en-US" b="1" dirty="0">
                <a:solidFill>
                  <a:srgbClr val="92D050"/>
                </a:solidFill>
              </a:rPr>
              <a:t> </a:t>
            </a:r>
            <a:r>
              <a:rPr lang="en-US" b="1" dirty="0" err="1">
                <a:solidFill>
                  <a:srgbClr val="92D050"/>
                </a:solidFill>
              </a:rPr>
              <a:t>IaaS</a:t>
            </a:r>
            <a:endParaRPr lang="en-US" b="1" dirty="0" smtClean="0">
              <a:solidFill>
                <a:srgbClr val="92D05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4708981"/>
          </a:xfrm>
          <a:prstGeom prst="rect">
            <a:avLst/>
          </a:prstGeom>
        </p:spPr>
        <p:txBody>
          <a:bodyPr wrap="square">
            <a:spAutoFit/>
          </a:bodyPr>
          <a:lstStyle/>
          <a:p>
            <a:pPr algn="just">
              <a:lnSpc>
                <a:spcPct val="150000"/>
              </a:lnSpc>
            </a:pPr>
            <a:r>
              <a:rPr lang="en-US" sz="2000" dirty="0" err="1" smtClean="0"/>
              <a:t>Ia</a:t>
            </a:r>
            <a:r>
              <a:rPr lang="en-US" sz="2000" dirty="0" err="1"/>
              <a:t>IaaS</a:t>
            </a:r>
            <a:r>
              <a:rPr lang="en-US" sz="2000" dirty="0"/>
              <a:t> cloud computing platform layer eliminates the need for every organization to maintain the IT </a:t>
            </a:r>
            <a:r>
              <a:rPr lang="en-US" sz="2000" dirty="0" smtClean="0"/>
              <a:t>infrastructure. </a:t>
            </a:r>
            <a:r>
              <a:rPr lang="en-US" sz="2000" dirty="0" err="1" smtClean="0"/>
              <a:t>IaaS</a:t>
            </a:r>
            <a:r>
              <a:rPr lang="en-US" sz="2000" dirty="0" smtClean="0"/>
              <a:t> </a:t>
            </a:r>
            <a:r>
              <a:rPr lang="en-US" sz="2000" dirty="0"/>
              <a:t>is offered in three models: public, private, and hybrid cloud. The private cloud implies that the infrastructure resides at the customer-premise. In the case of public cloud, it is located at the cloud computing platform vendor's data center, and the hybrid cloud is a combination of the two in which the customer selects the best of both public cloud or private cloud.</a:t>
            </a:r>
          </a:p>
          <a:p>
            <a:pPr algn="just">
              <a:lnSpc>
                <a:spcPct val="150000"/>
              </a:lnSpc>
            </a:pPr>
            <a:r>
              <a:rPr lang="en-US" sz="2000" b="1" dirty="0" err="1"/>
              <a:t>IaaS</a:t>
            </a:r>
            <a:r>
              <a:rPr lang="en-US" sz="2000" b="1" dirty="0"/>
              <a:t> provider provides the following services -</a:t>
            </a:r>
          </a:p>
          <a:p>
            <a:pPr algn="just">
              <a:lnSpc>
                <a:spcPct val="150000"/>
              </a:lnSpc>
            </a:pPr>
            <a:r>
              <a:rPr lang="en-US" sz="2000" b="1" dirty="0"/>
              <a:t>Compute:</a:t>
            </a:r>
            <a:r>
              <a:rPr lang="en-US" sz="2000" dirty="0"/>
              <a:t> Computing as a Service includes virtual central processing units and virtual main memory for the </a:t>
            </a:r>
            <a:r>
              <a:rPr lang="en-US" sz="2000" dirty="0" err="1"/>
              <a:t>Vms</a:t>
            </a:r>
            <a:r>
              <a:rPr lang="en-US" sz="2000" dirty="0"/>
              <a:t> that is provisioned to the end- users.</a:t>
            </a:r>
          </a:p>
          <a:p>
            <a:pPr algn="just">
              <a:lnSpc>
                <a:spcPct val="150000"/>
              </a:lnSpc>
            </a:pPr>
            <a:r>
              <a:rPr lang="en-US" sz="2000" b="1" dirty="0"/>
              <a:t>Storage:</a:t>
            </a:r>
            <a:r>
              <a:rPr lang="en-US" sz="2000" dirty="0"/>
              <a:t> </a:t>
            </a:r>
            <a:r>
              <a:rPr lang="en-US" sz="2000" dirty="0" err="1"/>
              <a:t>IaaS</a:t>
            </a:r>
            <a:r>
              <a:rPr lang="en-US" sz="2000" dirty="0"/>
              <a:t> provider provides back-end storage for storing files.</a:t>
            </a:r>
          </a:p>
        </p:txBody>
      </p:sp>
      <p:sp>
        <p:nvSpPr>
          <p:cNvPr id="7" name="Footer Placeholder 6"/>
          <p:cNvSpPr>
            <a:spLocks noGrp="1"/>
          </p:cNvSpPr>
          <p:nvPr>
            <p:ph type="ftr" sz="quarter" idx="11"/>
          </p:nvPr>
        </p:nvSpPr>
        <p:spPr/>
        <p:txBody>
          <a:bodyPr/>
          <a:lstStyle/>
          <a:p>
            <a:r>
              <a:rPr lang="en-US" dirty="0"/>
              <a:t>Monisha S M -Assistant Professor Computer Application </a:t>
            </a:r>
            <a:r>
              <a:rPr lang="en-US" dirty="0" err="1"/>
              <a:t>drsnsrcas</a:t>
            </a:r>
            <a:endParaRPr lang="en-US" dirty="0"/>
          </a:p>
        </p:txBody>
      </p:sp>
    </p:spTree>
    <p:extLst>
      <p:ext uri="{BB962C8B-B14F-4D97-AF65-F5344CB8AC3E}">
        <p14:creationId xmlns:p14="http://schemas.microsoft.com/office/powerpoint/2010/main" val="3258276649"/>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2237"/>
            <a:ext cx="8534400" cy="5973763"/>
          </a:xfrm>
        </p:spPr>
        <p:txBody>
          <a:bodyPr>
            <a:normAutofit/>
          </a:bodyPr>
          <a:lstStyle/>
          <a:p>
            <a:pPr marL="0" indent="0" algn="ctr">
              <a:lnSpc>
                <a:spcPct val="170000"/>
              </a:lnSpc>
              <a:buNone/>
            </a:pPr>
            <a:r>
              <a:rPr lang="en-US" b="1" dirty="0" smtClean="0">
                <a:solidFill>
                  <a:srgbClr val="92D050"/>
                </a:solidFill>
              </a:rPr>
              <a:t> </a:t>
            </a:r>
            <a:r>
              <a:rPr lang="en-US" b="1" dirty="0">
                <a:solidFill>
                  <a:srgbClr val="92D050"/>
                </a:solidFill>
              </a:rPr>
              <a:t> </a:t>
            </a:r>
            <a:r>
              <a:rPr lang="en-US" b="1" dirty="0" err="1">
                <a:solidFill>
                  <a:srgbClr val="92D050"/>
                </a:solidFill>
              </a:rPr>
              <a:t>IaaS</a:t>
            </a:r>
            <a:endParaRPr lang="en-US" b="1" dirty="0" smtClean="0">
              <a:solidFill>
                <a:srgbClr val="92D05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1938992"/>
          </a:xfrm>
          <a:prstGeom prst="rect">
            <a:avLst/>
          </a:prstGeom>
        </p:spPr>
        <p:txBody>
          <a:bodyPr wrap="square">
            <a:spAutoFit/>
          </a:bodyPr>
          <a:lstStyle/>
          <a:p>
            <a:r>
              <a:rPr lang="en-US" sz="2000" b="1" dirty="0"/>
              <a:t>Network:</a:t>
            </a:r>
            <a:r>
              <a:rPr lang="en-US" sz="2000" dirty="0"/>
              <a:t> Network as a Service (</a:t>
            </a:r>
            <a:r>
              <a:rPr lang="en-US" sz="2000" dirty="0" err="1"/>
              <a:t>NaaS</a:t>
            </a:r>
            <a:r>
              <a:rPr lang="en-US" sz="2000" dirty="0"/>
              <a:t>) provides networking components such as routers, switches, and bridges for the </a:t>
            </a:r>
            <a:r>
              <a:rPr lang="en-US" sz="2000" dirty="0" err="1"/>
              <a:t>Vms</a:t>
            </a:r>
            <a:r>
              <a:rPr lang="en-US" sz="2000" dirty="0"/>
              <a:t>.</a:t>
            </a:r>
          </a:p>
          <a:p>
            <a:r>
              <a:rPr lang="en-US" sz="2000" b="1" dirty="0"/>
              <a:t>Load balancers:</a:t>
            </a:r>
            <a:r>
              <a:rPr lang="en-US" sz="2000" dirty="0"/>
              <a:t> It provides load balancing capability at the infrastructure layer</a:t>
            </a:r>
            <a:r>
              <a:rPr lang="en-US" sz="2000" dirty="0" smtClean="0"/>
              <a:t>.</a:t>
            </a:r>
          </a:p>
          <a:p>
            <a:endParaRPr lang="en-US" sz="2000" dirty="0"/>
          </a:p>
          <a:p>
            <a:endParaRPr lang="en-US" sz="2000" dirty="0" smtClean="0"/>
          </a:p>
          <a:p>
            <a:endParaRPr lang="en-US" sz="2000" dirty="0"/>
          </a:p>
        </p:txBody>
      </p:sp>
      <p:sp>
        <p:nvSpPr>
          <p:cNvPr id="7" name="Footer Placeholder 6"/>
          <p:cNvSpPr>
            <a:spLocks noGrp="1"/>
          </p:cNvSpPr>
          <p:nvPr>
            <p:ph type="ftr" sz="quarter" idx="11"/>
          </p:nvPr>
        </p:nvSpPr>
        <p:spPr/>
        <p:txBody>
          <a:bodyPr/>
          <a:lstStyle/>
          <a:p>
            <a:r>
              <a:rPr lang="en-US" dirty="0"/>
              <a:t>Monisha S M -Assistant Professor Computer Application </a:t>
            </a:r>
            <a:r>
              <a:rPr lang="en-US" dirty="0" err="1"/>
              <a:t>drsnsrcas</a:t>
            </a:r>
            <a:endParaRPr lang="en-US" dirty="0"/>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68556" y="2842846"/>
            <a:ext cx="3886200"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3434349"/>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2237"/>
            <a:ext cx="8534400" cy="5973763"/>
          </a:xfrm>
        </p:spPr>
        <p:txBody>
          <a:bodyPr>
            <a:normAutofit/>
          </a:bodyPr>
          <a:lstStyle/>
          <a:p>
            <a:pPr marL="0" indent="0" algn="ctr">
              <a:lnSpc>
                <a:spcPct val="170000"/>
              </a:lnSpc>
              <a:buNone/>
            </a:pPr>
            <a:r>
              <a:rPr lang="en-US" b="1" dirty="0" smtClean="0">
                <a:solidFill>
                  <a:srgbClr val="92D050"/>
                </a:solidFill>
              </a:rPr>
              <a:t> </a:t>
            </a:r>
            <a:r>
              <a:rPr lang="en-US" b="1" dirty="0">
                <a:solidFill>
                  <a:srgbClr val="92D050"/>
                </a:solidFill>
              </a:rPr>
              <a:t> </a:t>
            </a:r>
            <a:r>
              <a:rPr lang="en-US" b="1" dirty="0" err="1">
                <a:solidFill>
                  <a:srgbClr val="92D050"/>
                </a:solidFill>
              </a:rPr>
              <a:t>IaaS</a:t>
            </a:r>
            <a:endParaRPr lang="en-US" b="1" dirty="0" smtClean="0">
              <a:solidFill>
                <a:srgbClr val="92D05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5940088"/>
          </a:xfrm>
          <a:prstGeom prst="rect">
            <a:avLst/>
          </a:prstGeom>
        </p:spPr>
        <p:txBody>
          <a:bodyPr wrap="square">
            <a:spAutoFit/>
          </a:bodyPr>
          <a:lstStyle/>
          <a:p>
            <a:pPr algn="just"/>
            <a:r>
              <a:rPr lang="en-US" sz="2000" dirty="0"/>
              <a:t>Advantages of </a:t>
            </a:r>
            <a:r>
              <a:rPr lang="en-US" sz="2000" dirty="0" err="1"/>
              <a:t>IaaS</a:t>
            </a:r>
            <a:r>
              <a:rPr lang="en-US" sz="2000" dirty="0"/>
              <a:t> cloud computing layer</a:t>
            </a:r>
          </a:p>
          <a:p>
            <a:pPr algn="just"/>
            <a:r>
              <a:rPr lang="en-US" sz="2000" dirty="0"/>
              <a:t>There are the following advantages of </a:t>
            </a:r>
            <a:r>
              <a:rPr lang="en-US" sz="2000" dirty="0" err="1"/>
              <a:t>IaaS</a:t>
            </a:r>
            <a:r>
              <a:rPr lang="en-US" sz="2000" dirty="0"/>
              <a:t> computing layer -</a:t>
            </a:r>
          </a:p>
          <a:p>
            <a:pPr algn="just"/>
            <a:r>
              <a:rPr lang="en-US" sz="2000" b="1" dirty="0"/>
              <a:t>1. Shared infrastructure</a:t>
            </a:r>
            <a:endParaRPr lang="en-US" sz="2000" dirty="0"/>
          </a:p>
          <a:p>
            <a:pPr algn="just"/>
            <a:r>
              <a:rPr lang="en-US" sz="2000" dirty="0" err="1"/>
              <a:t>IaaS</a:t>
            </a:r>
            <a:r>
              <a:rPr lang="en-US" sz="2000" dirty="0"/>
              <a:t> allows multiple users to share the same physical infrastructure.</a:t>
            </a:r>
          </a:p>
          <a:p>
            <a:pPr algn="just"/>
            <a:r>
              <a:rPr lang="en-US" sz="2000" b="1" dirty="0"/>
              <a:t>2. Web access to the resources</a:t>
            </a:r>
            <a:endParaRPr lang="en-US" sz="2000" dirty="0"/>
          </a:p>
          <a:p>
            <a:pPr algn="just"/>
            <a:r>
              <a:rPr lang="en-US" sz="2000" dirty="0" err="1"/>
              <a:t>Iaas</a:t>
            </a:r>
            <a:r>
              <a:rPr lang="en-US" sz="2000" dirty="0"/>
              <a:t> allows IT users to access resources over the internet.</a:t>
            </a:r>
          </a:p>
          <a:p>
            <a:pPr algn="just"/>
            <a:r>
              <a:rPr lang="en-US" sz="2000" b="1" dirty="0"/>
              <a:t>3. Pay-as-per-use model</a:t>
            </a:r>
            <a:endParaRPr lang="en-US" sz="2000" dirty="0"/>
          </a:p>
          <a:p>
            <a:pPr algn="just"/>
            <a:r>
              <a:rPr lang="en-US" sz="2000" dirty="0" err="1"/>
              <a:t>IaaS</a:t>
            </a:r>
            <a:r>
              <a:rPr lang="en-US" sz="2000" dirty="0"/>
              <a:t> providers provide services based on the pay-as-per-use basis. The users are required to pay for what they have used.</a:t>
            </a:r>
          </a:p>
          <a:p>
            <a:pPr algn="just"/>
            <a:r>
              <a:rPr lang="en-US" sz="2000" b="1" dirty="0"/>
              <a:t>4. Focus on the core business</a:t>
            </a:r>
            <a:endParaRPr lang="en-US" sz="2000" dirty="0"/>
          </a:p>
          <a:p>
            <a:pPr algn="just"/>
            <a:r>
              <a:rPr lang="en-US" sz="2000" dirty="0" err="1"/>
              <a:t>IaaS</a:t>
            </a:r>
            <a:r>
              <a:rPr lang="en-US" sz="2000" dirty="0"/>
              <a:t> providers focus on the organization's core business rather than on IT infrastructure.</a:t>
            </a:r>
          </a:p>
          <a:p>
            <a:pPr algn="just"/>
            <a:r>
              <a:rPr lang="en-US" sz="2000" b="1" dirty="0"/>
              <a:t>5. On-demand scalability</a:t>
            </a:r>
            <a:endParaRPr lang="en-US" sz="2000" dirty="0"/>
          </a:p>
          <a:p>
            <a:pPr algn="just"/>
            <a:r>
              <a:rPr lang="en-US" sz="2000" dirty="0"/>
              <a:t>On-demand scalability is one of the biggest advantages of </a:t>
            </a:r>
            <a:r>
              <a:rPr lang="en-US" sz="2000" dirty="0" err="1"/>
              <a:t>IaaS</a:t>
            </a:r>
            <a:r>
              <a:rPr lang="en-US" sz="2000" dirty="0"/>
              <a:t>. Using </a:t>
            </a:r>
            <a:r>
              <a:rPr lang="en-US" sz="2000" dirty="0" err="1"/>
              <a:t>IaaS</a:t>
            </a:r>
            <a:r>
              <a:rPr lang="en-US" sz="2000" dirty="0"/>
              <a:t>, users do not worry about to upgrade software and troubleshoot the issues related to hardware components.</a:t>
            </a:r>
          </a:p>
          <a:p>
            <a:endParaRPr lang="en-US" sz="2000" dirty="0"/>
          </a:p>
          <a:p>
            <a:endParaRPr lang="en-US" sz="2000" dirty="0" smtClean="0"/>
          </a:p>
          <a:p>
            <a:endParaRPr lang="en-US" sz="2000" dirty="0"/>
          </a:p>
        </p:txBody>
      </p:sp>
      <p:sp>
        <p:nvSpPr>
          <p:cNvPr id="7" name="Footer Placeholder 6"/>
          <p:cNvSpPr>
            <a:spLocks noGrp="1"/>
          </p:cNvSpPr>
          <p:nvPr>
            <p:ph type="ftr" sz="quarter" idx="11"/>
          </p:nvPr>
        </p:nvSpPr>
        <p:spPr/>
        <p:txBody>
          <a:bodyPr/>
          <a:lstStyle/>
          <a:p>
            <a:r>
              <a:rPr lang="en-US" dirty="0"/>
              <a:t>Monisha S M -Assistant Professor Computer Application </a:t>
            </a:r>
            <a:r>
              <a:rPr lang="en-US" dirty="0" err="1"/>
              <a:t>drsnsrcas</a:t>
            </a:r>
            <a:endParaRPr lang="en-US" dirty="0"/>
          </a:p>
        </p:txBody>
      </p:sp>
    </p:spTree>
    <p:extLst>
      <p:ext uri="{BB962C8B-B14F-4D97-AF65-F5344CB8AC3E}">
        <p14:creationId xmlns:p14="http://schemas.microsoft.com/office/powerpoint/2010/main" val="239473423"/>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pPr marL="0" indent="0">
              <a:buNone/>
            </a:pPr>
            <a:r>
              <a:rPr lang="en-US" dirty="0" smtClean="0"/>
              <a:t>			</a:t>
            </a:r>
            <a:r>
              <a:rPr lang="en-US" sz="6000" dirty="0" smtClean="0">
                <a:solidFill>
                  <a:srgbClr val="FF0000"/>
                </a:solidFill>
                <a:latin typeface="Algerian" pitchFamily="82" charset="0"/>
              </a:rPr>
              <a:t>THANK YOU</a:t>
            </a:r>
            <a:endParaRPr lang="en-US" sz="6000" dirty="0">
              <a:solidFill>
                <a:srgbClr val="FF0000"/>
              </a:solidFill>
              <a:latin typeface="Algerian" pitchFamily="82"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4" name="Footer Placeholder 3"/>
          <p:cNvSpPr>
            <a:spLocks noGrp="1"/>
          </p:cNvSpPr>
          <p:nvPr>
            <p:ph type="ftr" sz="quarter" idx="11"/>
          </p:nvPr>
        </p:nvSpPr>
        <p:spPr/>
        <p:txBody>
          <a:bodyPr/>
          <a:lstStyle/>
          <a:p>
            <a:r>
              <a:rPr lang="en-US" dirty="0"/>
              <a:t>Monisha S M -Assistant Professor Computer Application </a:t>
            </a:r>
            <a:r>
              <a:rPr lang="en-US"/>
              <a:t>drsnsrcas</a:t>
            </a:r>
            <a:endParaRPr lang="en-US" dirty="0"/>
          </a:p>
        </p:txBody>
      </p:sp>
    </p:spTree>
    <p:extLst>
      <p:ext uri="{BB962C8B-B14F-4D97-AF65-F5344CB8AC3E}">
        <p14:creationId xmlns:p14="http://schemas.microsoft.com/office/powerpoint/2010/main" val="583377414"/>
      </p:ext>
    </p:extLst>
  </p:cSld>
  <p:clrMapOvr>
    <a:masterClrMapping/>
  </p:clrMapOvr>
  <mc:AlternateContent xmlns:mc="http://schemas.openxmlformats.org/markup-compatibility/2006" xmlns:p14="http://schemas.microsoft.com/office/powerpoint/2010/main">
    <mc:Choice Requires="p14">
      <p:transition spd="slow" p14:dur="1500" advTm="7700">
        <p:split orient="vert"/>
        <p:sndAc>
          <p:stSnd>
            <p:snd r:embed="rId5" name="arrow.wav"/>
          </p:stSnd>
        </p:sndAc>
      </p:transition>
    </mc:Choice>
    <mc:Fallback xmlns="">
      <p:transition spd="slow" advTm="7700">
        <p:split orient="vert"/>
        <p:sndAc>
          <p:stSnd>
            <p:snd r:embed="rId7"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TotalTime>
  <Words>302</Words>
  <Application>Microsoft Office PowerPoint</Application>
  <PresentationFormat>On-screen Show (4:3)</PresentationFormat>
  <Paragraphs>37</Paragraphs>
  <Slides>6</Slides>
  <Notes>1</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Algerian</vt:lpstr>
      <vt:lpstr>Arial</vt:lpstr>
      <vt:lpstr>Calibri</vt:lpstr>
      <vt:lpstr>Times New Roman</vt:lpstr>
      <vt:lpstr>Office Theme</vt:lpstr>
      <vt:lpstr>Cloud Technology Fundaments 21UCA501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SNSRCAS, CBE MULTIMEDIA SYSTEM  UNIT I  WHAT IS MM SYSTEM</dc:title>
  <dc:creator>DELL 2021</dc:creator>
  <cp:lastModifiedBy>Microsoft account</cp:lastModifiedBy>
  <cp:revision>207</cp:revision>
  <dcterms:created xsi:type="dcterms:W3CDTF">2006-08-16T00:00:00Z</dcterms:created>
  <dcterms:modified xsi:type="dcterms:W3CDTF">2023-08-05T18:01:38Z</dcterms:modified>
</cp:coreProperties>
</file>